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57" r:id="rId5"/>
    <p:sldId id="258" r:id="rId6"/>
    <p:sldId id="259" r:id="rId7"/>
    <p:sldId id="262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075E3-ACFB-484B-9DD6-4080F46C1B49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FBB90-A7F3-4CEB-B88F-7025C56673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823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075E3-ACFB-484B-9DD6-4080F46C1B49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FBB90-A7F3-4CEB-B88F-7025C56673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917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075E3-ACFB-484B-9DD6-4080F46C1B49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FBB90-A7F3-4CEB-B88F-7025C56673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2266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4" t="4691" b="2929"/>
          <a:stretch/>
        </p:blipFill>
        <p:spPr bwMode="auto">
          <a:xfrm rot="10800000">
            <a:off x="3087293" y="-1"/>
            <a:ext cx="9104708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 userDrawn="1"/>
        </p:nvSpPr>
        <p:spPr bwMode="auto">
          <a:xfrm>
            <a:off x="-1" y="620686"/>
            <a:ext cx="12180516" cy="6237312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  <a:effectLst>
            <a:glow rad="152400">
              <a:srgbClr val="0033CC">
                <a:alpha val="8000"/>
              </a:srgbClr>
            </a:glow>
          </a:effectLst>
        </p:spPr>
        <p:txBody>
          <a:bodyPr wrap="none" rtlCol="0" anchor="ctr"/>
          <a:lstStyle/>
          <a:p>
            <a:pPr algn="ctr"/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210" y="620688"/>
            <a:ext cx="12189790" cy="6237313"/>
          </a:xfrm>
          <a:prstGeom prst="rect">
            <a:avLst/>
          </a:prstGeom>
        </p:spPr>
        <p:txBody>
          <a:bodyPr wrap="square" lIns="107275" tIns="144000" rIns="107275" bIns="53637">
            <a:noAutofit/>
          </a:bodyPr>
          <a:lstStyle>
            <a:lvl1pPr marL="449263" indent="-355600">
              <a:lnSpc>
                <a:spcPct val="120000"/>
              </a:lnSpc>
              <a:buClr>
                <a:srgbClr val="002563"/>
              </a:buClr>
              <a:buSzPct val="115000"/>
              <a:buFont typeface="Wingdings" panose="05000000000000000000" pitchFamily="2" charset="2"/>
              <a:buChar char="l"/>
              <a:defRPr sz="2200" b="1" baseline="0">
                <a:solidFill>
                  <a:srgbClr val="00256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9263" indent="-177800">
              <a:lnSpc>
                <a:spcPct val="120000"/>
              </a:lnSpc>
              <a:buClr>
                <a:schemeClr val="tx1"/>
              </a:buClr>
              <a:buSzPct val="75000"/>
              <a:buFont typeface="Arial" pitchFamily="34" charset="0"/>
              <a:buChar char="•"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5475" indent="-177800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600" b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1688" indent="-176213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400" b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89013" indent="-187325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200" b="0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" y="18000"/>
            <a:ext cx="12211141" cy="584687"/>
          </a:xfrm>
          <a:prstGeom prst="rect">
            <a:avLst/>
          </a:prstGeom>
          <a:ln>
            <a:noFill/>
          </a:ln>
        </p:spPr>
        <p:txBody>
          <a:bodyPr wrap="none" lIns="107275" tIns="53637" rIns="107275" bIns="53637" anchor="ctr">
            <a:noAutofit/>
          </a:bodyPr>
          <a:lstStyle>
            <a:lvl1pPr marL="90488" indent="0" algn="l" defTabSz="107274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2800" b="1" kern="1200" cap="none" baseline="0" dirty="0">
                <a:solidFill>
                  <a:srgbClr val="002563"/>
                </a:solidFill>
                <a:effectLst>
                  <a:glow rad="101600">
                    <a:schemeClr val="bg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슬라이드 번호 개체 틀 5"/>
          <p:cNvSpPr txBox="1">
            <a:spLocks/>
          </p:cNvSpPr>
          <p:nvPr userDrawn="1"/>
        </p:nvSpPr>
        <p:spPr>
          <a:xfrm>
            <a:off x="11679389" y="6692835"/>
            <a:ext cx="501126" cy="123111"/>
          </a:xfrm>
          <a:prstGeom prst="rect">
            <a:avLst/>
          </a:prstGeom>
          <a:ln>
            <a:noFill/>
          </a:ln>
        </p:spPr>
        <p:txBody>
          <a:bodyPr wrap="square" lIns="107275" tIns="0" rIns="107275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fld id="{7FAB2ECF-54BC-4529-9761-96186C8F6D1E}" type="slidenum">
              <a:rPr kumimoji="0" lang="ko-KR" altLang="en-US" sz="8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" y="6608308"/>
            <a:ext cx="9641009" cy="249693"/>
          </a:xfrm>
          <a:prstGeom prst="rect">
            <a:avLst/>
          </a:prstGeom>
        </p:spPr>
        <p:txBody>
          <a:bodyPr anchor="b">
            <a:noAutofit/>
          </a:bodyPr>
          <a:lstStyle>
            <a:lvl1pPr marL="90488" indent="0">
              <a:lnSpc>
                <a:spcPct val="50000"/>
              </a:lnSpc>
              <a:buNone/>
              <a:defRPr sz="800" b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066823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075E3-ACFB-484B-9DD6-4080F46C1B49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FBB90-A7F3-4CEB-B88F-7025C56673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656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075E3-ACFB-484B-9DD6-4080F46C1B49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FBB90-A7F3-4CEB-B88F-7025C56673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812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075E3-ACFB-484B-9DD6-4080F46C1B49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FBB90-A7F3-4CEB-B88F-7025C56673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318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075E3-ACFB-484B-9DD6-4080F46C1B49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FBB90-A7F3-4CEB-B88F-7025C56673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851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075E3-ACFB-484B-9DD6-4080F46C1B49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FBB90-A7F3-4CEB-B88F-7025C56673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238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075E3-ACFB-484B-9DD6-4080F46C1B49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FBB90-A7F3-4CEB-B88F-7025C56673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679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075E3-ACFB-484B-9DD6-4080F46C1B49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FBB90-A7F3-4CEB-B88F-7025C56673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355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075E3-ACFB-484B-9DD6-4080F46C1B49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FBB90-A7F3-4CEB-B88F-7025C56673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290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075E3-ACFB-484B-9DD6-4080F46C1B49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FBB90-A7F3-4CEB-B88F-7025C56673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732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504303"/>
            <a:ext cx="9144000" cy="1005660"/>
          </a:xfrm>
          <a:solidFill>
            <a:srgbClr val="FFFF00"/>
          </a:solidFill>
        </p:spPr>
        <p:txBody>
          <a:bodyPr/>
          <a:lstStyle/>
          <a:p>
            <a:r>
              <a:rPr lang="ko-KR" altLang="en-US" b="1" dirty="0" smtClean="0">
                <a:solidFill>
                  <a:srgbClr val="0070C0"/>
                </a:solidFill>
              </a:rPr>
              <a:t>새로운 경제모델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SPRi</a:t>
            </a:r>
            <a:endParaRPr lang="en-US" altLang="ko-KR" dirty="0" smtClean="0"/>
          </a:p>
          <a:p>
            <a:r>
              <a:rPr lang="ko-KR" altLang="en-US" dirty="0" smtClean="0"/>
              <a:t>김준연 실장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9855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3) </a:t>
            </a:r>
            <a:r>
              <a:rPr lang="ko-KR" altLang="en-US" dirty="0" smtClean="0"/>
              <a:t>슈퍼 개인의 부상 </a:t>
            </a:r>
            <a:r>
              <a:rPr lang="en-US" altLang="ko-KR" dirty="0" smtClean="0"/>
              <a:t>(I</a:t>
            </a:r>
            <a:r>
              <a:rPr lang="en-GB" altLang="ko-KR" dirty="0" err="1" smtClean="0"/>
              <a:t>nfluencer</a:t>
            </a:r>
            <a:r>
              <a:rPr lang="ko-KR" altLang="en-US" dirty="0" smtClean="0"/>
              <a:t> </a:t>
            </a:r>
            <a:r>
              <a:rPr lang="en-US" altLang="ko-KR" dirty="0" smtClean="0"/>
              <a:t>Economy)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749146"/>
            <a:ext cx="9412938" cy="585916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512" y="2564905"/>
            <a:ext cx="5471528" cy="3699149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1052736"/>
            <a:ext cx="7435276" cy="4932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http://magazine.hankyung.com/magazinedata/images/photo/201805/b4082f02340e02ee78e31c093d4c822c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85" y="2139302"/>
            <a:ext cx="8928992" cy="455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7943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3) </a:t>
            </a:r>
            <a:r>
              <a:rPr lang="ko-KR" altLang="en-US" dirty="0" smtClean="0"/>
              <a:t>슈퍼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개인의 부상 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7" y="602687"/>
            <a:ext cx="6712961" cy="3958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728" y="563746"/>
            <a:ext cx="7401272" cy="5907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7" y="2570943"/>
            <a:ext cx="7184855" cy="4122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39292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404" y="746313"/>
            <a:ext cx="6789786" cy="4261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309" y="681929"/>
            <a:ext cx="6661679" cy="582499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369" y="681929"/>
            <a:ext cx="6835401" cy="471493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4113" y="1363552"/>
            <a:ext cx="8610600" cy="536257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0369" y="1242444"/>
            <a:ext cx="8020663" cy="438218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5376" y="681929"/>
            <a:ext cx="8578047" cy="516930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2464" y="746312"/>
            <a:ext cx="7002727" cy="43087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8933" y="746311"/>
            <a:ext cx="7544598" cy="454894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10"/>
          <a:srcRect l="630"/>
          <a:stretch/>
        </p:blipFill>
        <p:spPr>
          <a:xfrm>
            <a:off x="2211913" y="1039578"/>
            <a:ext cx="8660537" cy="5467350"/>
          </a:xfrm>
          <a:prstGeom prst="rect">
            <a:avLst/>
          </a:prstGeom>
        </p:spPr>
      </p:pic>
      <p:sp>
        <p:nvSpPr>
          <p:cNvPr id="17" name="제목 2"/>
          <p:cNvSpPr>
            <a:spLocks noGrp="1"/>
          </p:cNvSpPr>
          <p:nvPr>
            <p:ph type="title"/>
          </p:nvPr>
        </p:nvSpPr>
        <p:spPr>
          <a:xfrm>
            <a:off x="1143001" y="18000"/>
            <a:ext cx="9921552" cy="584687"/>
          </a:xfrm>
        </p:spPr>
        <p:txBody>
          <a:bodyPr/>
          <a:lstStyle/>
          <a:p>
            <a:r>
              <a:rPr lang="en-US" altLang="ko-KR" dirty="0" smtClean="0"/>
              <a:t>2) </a:t>
            </a:r>
            <a:r>
              <a:rPr lang="ko-KR" altLang="en-US" dirty="0" smtClean="0"/>
              <a:t>산업의 해체와 재구성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64009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2) </a:t>
            </a:r>
            <a:r>
              <a:rPr lang="ko-KR" altLang="en-US" dirty="0" smtClean="0"/>
              <a:t>산업의 </a:t>
            </a:r>
            <a:r>
              <a:rPr lang="ko-KR" altLang="en-US" dirty="0"/>
              <a:t>해체와 </a:t>
            </a:r>
            <a:r>
              <a:rPr lang="ko-KR" altLang="en-US" dirty="0" smtClean="0"/>
              <a:t>재구성 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기능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681672"/>
            <a:ext cx="264795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VROONG Delivery Driver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513" y="1263582"/>
            <a:ext cx="8133879" cy="551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254" y="764705"/>
            <a:ext cx="5325667" cy="253717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l="2986" t="1873" r="4665" b="6986"/>
          <a:stretch/>
        </p:blipFill>
        <p:spPr>
          <a:xfrm>
            <a:off x="6610235" y="3301876"/>
            <a:ext cx="4399560" cy="343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537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2) </a:t>
            </a:r>
            <a:r>
              <a:rPr lang="ko-KR" altLang="en-US" dirty="0" smtClean="0"/>
              <a:t>산업의 </a:t>
            </a:r>
            <a:r>
              <a:rPr lang="ko-KR" altLang="en-US" dirty="0"/>
              <a:t>해체와 </a:t>
            </a:r>
            <a:r>
              <a:rPr lang="ko-KR" altLang="en-US" dirty="0" smtClean="0"/>
              <a:t>재구성 </a:t>
            </a:r>
            <a:r>
              <a:rPr lang="en-US" altLang="ko-KR" dirty="0" smtClean="0"/>
              <a:t>(</a:t>
            </a:r>
            <a:r>
              <a:rPr lang="ko-KR" altLang="en-US" dirty="0" smtClean="0"/>
              <a:t>공간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3" y="702008"/>
            <a:ext cx="9463561" cy="50208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582" y="702009"/>
            <a:ext cx="8359780" cy="609631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648" y="519727"/>
            <a:ext cx="8121352" cy="627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606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4) </a:t>
            </a:r>
            <a:r>
              <a:rPr lang="ko-KR" altLang="en-US" dirty="0"/>
              <a:t>지역</a:t>
            </a:r>
            <a:r>
              <a:rPr lang="en-US" altLang="ko-KR" dirty="0"/>
              <a:t>(</a:t>
            </a:r>
            <a:r>
              <a:rPr lang="ko-KR" altLang="en-US" dirty="0"/>
              <a:t>도시</a:t>
            </a:r>
            <a:r>
              <a:rPr lang="en-US" altLang="ko-KR" dirty="0"/>
              <a:t>)</a:t>
            </a:r>
            <a:r>
              <a:rPr lang="ko-KR" altLang="en-US" dirty="0"/>
              <a:t>의 재탄생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678997"/>
            <a:ext cx="9351326" cy="57626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479" y="1111609"/>
            <a:ext cx="9499921" cy="532859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117" y="908720"/>
            <a:ext cx="9182100" cy="58293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5478" y="776779"/>
            <a:ext cx="9041876" cy="583152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5626" y="698226"/>
            <a:ext cx="9783374" cy="6155359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572" y="871959"/>
            <a:ext cx="5262982" cy="2514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1143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3" r="-348"/>
          <a:stretch/>
        </p:blipFill>
        <p:spPr bwMode="auto">
          <a:xfrm>
            <a:off x="1265627" y="836712"/>
            <a:ext cx="4538717" cy="2576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94" y="3448827"/>
            <a:ext cx="4115520" cy="3293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95872" y="698225"/>
            <a:ext cx="4819455" cy="3306839"/>
          </a:xfrm>
          <a:prstGeom prst="rect">
            <a:avLst/>
          </a:prstGeom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376" y="3448828"/>
            <a:ext cx="5616624" cy="3297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그룹 15"/>
          <p:cNvGrpSpPr/>
          <p:nvPr/>
        </p:nvGrpSpPr>
        <p:grpSpPr>
          <a:xfrm>
            <a:off x="2869100" y="2120710"/>
            <a:ext cx="7092452" cy="4511533"/>
            <a:chOff x="1424608" y="2226487"/>
            <a:chExt cx="7092452" cy="4511533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424608" y="2226487"/>
              <a:ext cx="2592290" cy="4511533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16898" y="3763527"/>
              <a:ext cx="4500162" cy="2963743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15326" y="678996"/>
            <a:ext cx="4627125" cy="3254060"/>
          </a:xfrm>
          <a:prstGeom prst="rect">
            <a:avLst/>
          </a:prstGeom>
        </p:spPr>
      </p:pic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300" y="-27384"/>
            <a:ext cx="5851252" cy="6787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44" y="620689"/>
            <a:ext cx="9909608" cy="472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30939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부산 지역 신발 클러스터의 부활</a:t>
            </a:r>
            <a:endParaRPr lang="en-US" altLang="ko-KR" dirty="0" smtClean="0"/>
          </a:p>
          <a:p>
            <a:pPr marL="93663" indent="0">
              <a:buNone/>
            </a:pPr>
            <a:endParaRPr lang="en-US" altLang="ko-KR" dirty="0"/>
          </a:p>
          <a:p>
            <a:pPr marL="93663" indent="0"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4) </a:t>
            </a:r>
            <a:r>
              <a:rPr lang="ko-KR" altLang="en-US" dirty="0"/>
              <a:t>지역</a:t>
            </a:r>
            <a:r>
              <a:rPr lang="en-US" altLang="ko-KR" dirty="0"/>
              <a:t>(</a:t>
            </a:r>
            <a:r>
              <a:rPr lang="ko-KR" altLang="en-US" dirty="0"/>
              <a:t>도시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ko-KR" altLang="en-US" dirty="0" smtClean="0"/>
              <a:t>재탄생  </a:t>
            </a:r>
            <a:r>
              <a:rPr lang="en-US" altLang="ko-KR" dirty="0" smtClean="0"/>
              <a:t>(</a:t>
            </a:r>
            <a:r>
              <a:rPr lang="ko-KR" altLang="en-US" dirty="0" smtClean="0"/>
              <a:t>창원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시화공단으로 확장 필요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4677850"/>
            <a:ext cx="8296424" cy="2180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048" y="1340768"/>
            <a:ext cx="8280920" cy="3228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5537820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</Words>
  <Application>Microsoft Office PowerPoint</Application>
  <PresentationFormat>와이드스크린</PresentationFormat>
  <Paragraphs>13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맑은 고딕</vt:lpstr>
      <vt:lpstr>Arial</vt:lpstr>
      <vt:lpstr>Wingdings</vt:lpstr>
      <vt:lpstr>Office 테마</vt:lpstr>
      <vt:lpstr>새로운 경제모델</vt:lpstr>
      <vt:lpstr>3) 슈퍼 개인의 부상 (Influencer Economy)</vt:lpstr>
      <vt:lpstr>3) 슈퍼 개인의 부상 </vt:lpstr>
      <vt:lpstr>2) 산업의 해체와 재구성</vt:lpstr>
      <vt:lpstr>2) 산업의 해체와 재구성 (기능)</vt:lpstr>
      <vt:lpstr>2) 산업의 해체와 재구성 (공간)</vt:lpstr>
      <vt:lpstr>4) 지역(도시)의 재탄생</vt:lpstr>
      <vt:lpstr>4) 지역(도시)의 재탄생  (창원, 시화공단으로 확장 필요)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새로운 경제모델</dc:title>
  <dc:creator>User</dc:creator>
  <cp:lastModifiedBy>User</cp:lastModifiedBy>
  <cp:revision>1</cp:revision>
  <dcterms:created xsi:type="dcterms:W3CDTF">2019-04-16T23:45:23Z</dcterms:created>
  <dcterms:modified xsi:type="dcterms:W3CDTF">2019-04-16T23:45:29Z</dcterms:modified>
</cp:coreProperties>
</file>